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1121" r:id="rId2"/>
    <p:sldId id="1122" r:id="rId3"/>
    <p:sldId id="1123" r:id="rId4"/>
    <p:sldId id="1124" r:id="rId5"/>
    <p:sldId id="1128" r:id="rId6"/>
    <p:sldId id="1131" r:id="rId7"/>
    <p:sldId id="1132" r:id="rId8"/>
    <p:sldId id="1133" r:id="rId9"/>
    <p:sldId id="1134" r:id="rId10"/>
    <p:sldId id="1135" r:id="rId11"/>
    <p:sldId id="1136" r:id="rId12"/>
    <p:sldId id="1137" r:id="rId13"/>
    <p:sldId id="1138" r:id="rId14"/>
    <p:sldId id="1139" r:id="rId15"/>
    <p:sldId id="1140" r:id="rId16"/>
    <p:sldId id="1141" r:id="rId17"/>
    <p:sldId id="1142" r:id="rId18"/>
    <p:sldId id="1143" r:id="rId19"/>
    <p:sldId id="1144" r:id="rId20"/>
    <p:sldId id="114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bg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bg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bg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bg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000"/>
    <a:srgbClr val="33004C"/>
    <a:srgbClr val="3F004C"/>
    <a:srgbClr val="3F0000"/>
    <a:srgbClr val="FF0000"/>
    <a:srgbClr val="FFFC23"/>
    <a:srgbClr val="5E8767"/>
    <a:srgbClr val="188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3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13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3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54DD9C-D657-430D-879E-C3C6566DA5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18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2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283ECE-9E41-4573-B5F7-39FF935A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3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2DCE5-F74A-4DE6-8C5C-24BEC19430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7BF50-BE1D-4D57-8FF6-CD4D2B01A2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3933C-BC0D-4873-9774-339FEDC1DC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E6AFD-453F-4D16-8098-6671557C1A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287E4-8B88-4711-8B48-DAE3AC0597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AF6DC-EE43-4325-9860-C149AB1FC4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C5380-ED4F-4596-B23D-909B27F976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B4E20-3647-4C9E-B2A2-D25CECB9CC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B43D6-EEB4-4B08-9422-78F0FB4BE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8E629-04FB-40F8-B2D3-2C01C17BF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259B4-4B31-4A60-B6CD-E1172DBE3B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FBFA1E96-C6C0-4F22-8CA5-DBD46B9672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067" name="Text Box 3"/>
          <p:cNvSpPr txBox="1">
            <a:spLocks noChangeArrowheads="1"/>
          </p:cNvSpPr>
          <p:nvPr/>
        </p:nvSpPr>
        <p:spPr bwMode="auto">
          <a:xfrm>
            <a:off x="2571750" y="2955925"/>
            <a:ext cx="4176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/>
              <a:t>Speech Perception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54403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544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05000"/>
            <a:ext cx="5164138" cy="3541713"/>
          </a:xfrm>
          <a:prstGeom prst="rect">
            <a:avLst/>
          </a:prstGeom>
          <a:noFill/>
        </p:spPr>
      </p:pic>
      <p:sp>
        <p:nvSpPr>
          <p:cNvPr id="1254405" name="Rectangle 5"/>
          <p:cNvSpPr>
            <a:spLocks noChangeArrowheads="1"/>
          </p:cNvSpPr>
          <p:nvPr/>
        </p:nvSpPr>
        <p:spPr bwMode="auto">
          <a:xfrm>
            <a:off x="1216025" y="6248400"/>
            <a:ext cx="656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The rises and dips are called formant transitions.</a:t>
            </a:r>
          </a:p>
        </p:txBody>
      </p:sp>
      <p:sp>
        <p:nvSpPr>
          <p:cNvPr id="1254406" name="Line 6"/>
          <p:cNvSpPr>
            <a:spLocks noChangeShapeType="1"/>
          </p:cNvSpPr>
          <p:nvPr/>
        </p:nvSpPr>
        <p:spPr bwMode="auto">
          <a:xfrm flipV="1">
            <a:off x="2362200" y="2819400"/>
            <a:ext cx="990600" cy="3505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4407" name="Line 7"/>
          <p:cNvSpPr>
            <a:spLocks noChangeShapeType="1"/>
          </p:cNvSpPr>
          <p:nvPr/>
        </p:nvSpPr>
        <p:spPr bwMode="auto">
          <a:xfrm flipV="1">
            <a:off x="3657600" y="3962400"/>
            <a:ext cx="1752600" cy="2362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55427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554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05000"/>
            <a:ext cx="5164138" cy="3541713"/>
          </a:xfrm>
          <a:prstGeom prst="rect">
            <a:avLst/>
          </a:prstGeom>
          <a:noFill/>
        </p:spPr>
      </p:pic>
      <p:sp>
        <p:nvSpPr>
          <p:cNvPr id="1255429" name="Rectangle 5"/>
          <p:cNvSpPr>
            <a:spLocks noChangeArrowheads="1"/>
          </p:cNvSpPr>
          <p:nvPr/>
        </p:nvSpPr>
        <p:spPr bwMode="auto">
          <a:xfrm>
            <a:off x="1473200" y="6248400"/>
            <a:ext cx="608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Formant transitions are cues to consonants…</a:t>
            </a:r>
          </a:p>
        </p:txBody>
      </p:sp>
      <p:sp>
        <p:nvSpPr>
          <p:cNvPr id="1255430" name="Line 6"/>
          <p:cNvSpPr>
            <a:spLocks noChangeShapeType="1"/>
          </p:cNvSpPr>
          <p:nvPr/>
        </p:nvSpPr>
        <p:spPr bwMode="auto">
          <a:xfrm flipV="1">
            <a:off x="2971800" y="2819400"/>
            <a:ext cx="381000" cy="3505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5431" name="Line 7"/>
          <p:cNvSpPr>
            <a:spLocks noChangeShapeType="1"/>
          </p:cNvSpPr>
          <p:nvPr/>
        </p:nvSpPr>
        <p:spPr bwMode="auto">
          <a:xfrm flipV="1">
            <a:off x="3657600" y="3962400"/>
            <a:ext cx="1752600" cy="2362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56451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564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05000"/>
            <a:ext cx="5164138" cy="3541713"/>
          </a:xfrm>
          <a:prstGeom prst="rect">
            <a:avLst/>
          </a:prstGeom>
          <a:noFill/>
        </p:spPr>
      </p:pic>
      <p:sp>
        <p:nvSpPr>
          <p:cNvPr id="1256453" name="Rectangle 5"/>
          <p:cNvSpPr>
            <a:spLocks noChangeArrowheads="1"/>
          </p:cNvSpPr>
          <p:nvPr/>
        </p:nvSpPr>
        <p:spPr bwMode="auto">
          <a:xfrm>
            <a:off x="642340" y="5791200"/>
            <a:ext cx="77989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FC23"/>
                </a:solidFill>
              </a:rPr>
              <a:t>The vowel-related horizontal bands are called formants</a:t>
            </a:r>
            <a:r>
              <a:rPr lang="en-US" sz="2400" dirty="0" smtClean="0">
                <a:solidFill>
                  <a:srgbClr val="FFFC23"/>
                </a:solidFill>
              </a:rPr>
              <a:t>.</a:t>
            </a:r>
          </a:p>
          <a:p>
            <a:pPr algn="ctr"/>
            <a:r>
              <a:rPr lang="en-US" sz="2400" dirty="0" smtClean="0">
                <a:solidFill>
                  <a:srgbClr val="FFFC23"/>
                </a:solidFill>
              </a:rPr>
              <a:t>Formants are amplitude peaks in </a:t>
            </a:r>
            <a:r>
              <a:rPr lang="en-US" sz="2400" smtClean="0">
                <a:solidFill>
                  <a:srgbClr val="FFFC23"/>
                </a:solidFill>
              </a:rPr>
              <a:t>the frequency </a:t>
            </a:r>
            <a:r>
              <a:rPr lang="en-US" sz="2400" dirty="0" smtClean="0">
                <a:solidFill>
                  <a:srgbClr val="FFFC23"/>
                </a:solidFill>
              </a:rPr>
              <a:t>spectrum.</a:t>
            </a:r>
            <a:endParaRPr lang="en-US" sz="2400" dirty="0">
              <a:solidFill>
                <a:srgbClr val="FFFC23"/>
              </a:solidFill>
            </a:endParaRPr>
          </a:p>
        </p:txBody>
      </p:sp>
      <p:sp>
        <p:nvSpPr>
          <p:cNvPr id="1256454" name="Line 6"/>
          <p:cNvSpPr>
            <a:spLocks noChangeShapeType="1"/>
          </p:cNvSpPr>
          <p:nvPr/>
        </p:nvSpPr>
        <p:spPr bwMode="auto">
          <a:xfrm flipV="1">
            <a:off x="3429000" y="2590800"/>
            <a:ext cx="4572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55" name="Line 7"/>
          <p:cNvSpPr>
            <a:spLocks noChangeShapeType="1"/>
          </p:cNvSpPr>
          <p:nvPr/>
        </p:nvSpPr>
        <p:spPr bwMode="auto">
          <a:xfrm>
            <a:off x="5791200" y="35814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56" name="Line 8"/>
          <p:cNvSpPr>
            <a:spLocks noChangeShapeType="1"/>
          </p:cNvSpPr>
          <p:nvPr/>
        </p:nvSpPr>
        <p:spPr bwMode="auto">
          <a:xfrm>
            <a:off x="3581400" y="38100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6457" name="Rectangle 9"/>
          <p:cNvSpPr>
            <a:spLocks noChangeArrowheads="1"/>
          </p:cNvSpPr>
          <p:nvPr/>
        </p:nvSpPr>
        <p:spPr bwMode="auto">
          <a:xfrm>
            <a:off x="3276600" y="3276600"/>
            <a:ext cx="145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Formants</a:t>
            </a:r>
            <a:endParaRPr lang="en-US" sz="2400">
              <a:solidFill>
                <a:srgbClr val="FFFC23"/>
              </a:solidFill>
            </a:endParaRPr>
          </a:p>
        </p:txBody>
      </p:sp>
      <p:sp>
        <p:nvSpPr>
          <p:cNvPr id="1256458" name="Rectangle 10"/>
          <p:cNvSpPr>
            <a:spLocks noChangeArrowheads="1"/>
          </p:cNvSpPr>
          <p:nvPr/>
        </p:nvSpPr>
        <p:spPr bwMode="auto">
          <a:xfrm>
            <a:off x="5403850" y="3200400"/>
            <a:ext cx="145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Formants</a:t>
            </a:r>
            <a:endParaRPr lang="en-US" sz="2400">
              <a:solidFill>
                <a:srgbClr val="FFFC23"/>
              </a:solidFill>
            </a:endParaRPr>
          </a:p>
        </p:txBody>
      </p:sp>
      <p:sp>
        <p:nvSpPr>
          <p:cNvPr id="1256459" name="Line 11"/>
          <p:cNvSpPr>
            <a:spLocks noChangeShapeType="1"/>
          </p:cNvSpPr>
          <p:nvPr/>
        </p:nvSpPr>
        <p:spPr bwMode="auto">
          <a:xfrm>
            <a:off x="6172200" y="3581400"/>
            <a:ext cx="1524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57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Let’s see how the formants make vowels distinct from each other. We’ll see spectrograms in which the consonants (i.e., the formant transitions) have been eliminated…</a:t>
            </a:r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58499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585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7129463" cy="3892550"/>
          </a:xfrm>
          <a:prstGeom prst="rect">
            <a:avLst/>
          </a:prstGeom>
          <a:noFill/>
        </p:spPr>
      </p:pic>
      <p:sp>
        <p:nvSpPr>
          <p:cNvPr id="1258501" name="Rectangle 5"/>
          <p:cNvSpPr>
            <a:spLocks noChangeArrowheads="1"/>
          </p:cNvSpPr>
          <p:nvPr/>
        </p:nvSpPr>
        <p:spPr bwMode="auto">
          <a:xfrm>
            <a:off x="1981200" y="6096000"/>
            <a:ext cx="515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Vowels are distinguished by formants.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59523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595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7129463" cy="3892550"/>
          </a:xfrm>
          <a:prstGeom prst="rect">
            <a:avLst/>
          </a:prstGeom>
          <a:noFill/>
        </p:spPr>
      </p:pic>
      <p:sp>
        <p:nvSpPr>
          <p:cNvPr id="1259525" name="Rectangle 5"/>
          <p:cNvSpPr>
            <a:spLocks noChangeArrowheads="1"/>
          </p:cNvSpPr>
          <p:nvPr/>
        </p:nvSpPr>
        <p:spPr bwMode="auto">
          <a:xfrm>
            <a:off x="381000" y="6019800"/>
            <a:ext cx="852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Regional accents are determined by differences in vowel sounds.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60547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605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7129463" cy="3892550"/>
          </a:xfrm>
          <a:prstGeom prst="rect">
            <a:avLst/>
          </a:prstGeom>
          <a:noFill/>
        </p:spPr>
      </p:pic>
      <p:sp>
        <p:nvSpPr>
          <p:cNvPr id="1260549" name="Rectangle 5"/>
          <p:cNvSpPr>
            <a:spLocks noChangeArrowheads="1"/>
          </p:cNvSpPr>
          <p:nvPr/>
        </p:nvSpPr>
        <p:spPr bwMode="auto">
          <a:xfrm>
            <a:off x="631935" y="5638800"/>
            <a:ext cx="7902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FC23"/>
                </a:solidFill>
              </a:rPr>
              <a:t>Columbia University linguist, Larry </a:t>
            </a:r>
            <a:r>
              <a:rPr lang="en-US" sz="2400" dirty="0" err="1">
                <a:solidFill>
                  <a:srgbClr val="FFFC23"/>
                </a:solidFill>
              </a:rPr>
              <a:t>Heuer</a:t>
            </a:r>
            <a:r>
              <a:rPr lang="en-US" sz="2400" dirty="0">
                <a:solidFill>
                  <a:srgbClr val="FFFC23"/>
                </a:solidFill>
              </a:rPr>
              <a:t>, </a:t>
            </a:r>
            <a:r>
              <a:rPr lang="en-US" sz="2400" dirty="0" smtClean="0">
                <a:solidFill>
                  <a:srgbClr val="FFFC23"/>
                </a:solidFill>
              </a:rPr>
              <a:t>claimed </a:t>
            </a:r>
            <a:r>
              <a:rPr lang="en-US" sz="2400" dirty="0">
                <a:solidFill>
                  <a:srgbClr val="FFFC23"/>
                </a:solidFill>
              </a:rPr>
              <a:t>that</a:t>
            </a:r>
          </a:p>
          <a:p>
            <a:pPr algn="ctr"/>
            <a:r>
              <a:rPr lang="en-US" sz="2400" dirty="0">
                <a:solidFill>
                  <a:srgbClr val="FFFC23"/>
                </a:solidFill>
              </a:rPr>
              <a:t>Californians have a reduced “phonetic space”: caught=cot.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6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We hear different consonant sounds because we are sensitive to various aspects of formant transitions.</a:t>
            </a:r>
          </a:p>
          <a:p>
            <a:pPr marL="609600" indent="-609600"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For example, for a given vowel sound, the “neighboring” consonant sounds could be distinguished by the duration of the formant transition..</a:t>
            </a:r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62595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sp>
        <p:nvSpPr>
          <p:cNvPr id="1262596" name="Rectangle 4"/>
          <p:cNvSpPr>
            <a:spLocks noChangeArrowheads="1"/>
          </p:cNvSpPr>
          <p:nvPr/>
        </p:nvSpPr>
        <p:spPr bwMode="auto">
          <a:xfrm>
            <a:off x="1882775" y="5791200"/>
            <a:ext cx="5387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Consonants can be distinguished by the </a:t>
            </a:r>
          </a:p>
          <a:p>
            <a:pPr algn="ctr"/>
            <a:r>
              <a:rPr lang="en-US" sz="2400">
                <a:solidFill>
                  <a:srgbClr val="FFFC23"/>
                </a:solidFill>
              </a:rPr>
              <a:t>duration of the formant transition.</a:t>
            </a:r>
          </a:p>
        </p:txBody>
      </p:sp>
      <p:pic>
        <p:nvPicPr>
          <p:cNvPr id="12625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7496175" cy="3781425"/>
          </a:xfrm>
          <a:prstGeom prst="rect">
            <a:avLst/>
          </a:prstGeom>
          <a:noFill/>
        </p:spPr>
      </p:pic>
      <p:sp>
        <p:nvSpPr>
          <p:cNvPr id="1262598" name="Line 6"/>
          <p:cNvSpPr>
            <a:spLocks noChangeShapeType="1"/>
          </p:cNvSpPr>
          <p:nvPr/>
        </p:nvSpPr>
        <p:spPr bwMode="auto">
          <a:xfrm flipH="1">
            <a:off x="2133600" y="2667000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2599" name="Rectangle 7"/>
          <p:cNvSpPr>
            <a:spLocks noChangeArrowheads="1"/>
          </p:cNvSpPr>
          <p:nvPr/>
        </p:nvSpPr>
        <p:spPr bwMode="auto">
          <a:xfrm>
            <a:off x="6240463" y="2209800"/>
            <a:ext cx="862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Long</a:t>
            </a:r>
            <a:endParaRPr lang="en-US" sz="2400">
              <a:solidFill>
                <a:srgbClr val="FFFC23"/>
              </a:solidFill>
            </a:endParaRPr>
          </a:p>
        </p:txBody>
      </p:sp>
      <p:sp>
        <p:nvSpPr>
          <p:cNvPr id="1262600" name="Line 8"/>
          <p:cNvSpPr>
            <a:spLocks noChangeShapeType="1"/>
          </p:cNvSpPr>
          <p:nvPr/>
        </p:nvSpPr>
        <p:spPr bwMode="auto">
          <a:xfrm flipH="1">
            <a:off x="6172200" y="2590800"/>
            <a:ext cx="228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2601" name="Rectangle 9"/>
          <p:cNvSpPr>
            <a:spLocks noChangeArrowheads="1"/>
          </p:cNvSpPr>
          <p:nvPr/>
        </p:nvSpPr>
        <p:spPr bwMode="auto">
          <a:xfrm>
            <a:off x="2297113" y="2362200"/>
            <a:ext cx="842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Brief</a:t>
            </a:r>
            <a:endParaRPr lang="en-US" sz="2400">
              <a:solidFill>
                <a:srgbClr val="FFFC2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6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So, detecting subtle difference in the temporal structure of acoustic energy is critical for speech perception.</a:t>
            </a:r>
          </a:p>
          <a:p>
            <a:pPr marL="609600" indent="-609600">
              <a:lnSpc>
                <a:spcPct val="90000"/>
              </a:lnSpc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Some people lack this ability, and this creates a learning impairment….</a:t>
            </a:r>
            <a:endParaRPr lang="en-US" sz="16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rgbClr val="FFFC23"/>
                </a:solidFill>
              </a:rPr>
              <a:t>Question:</a:t>
            </a:r>
            <a:r>
              <a:rPr lang="en-US" sz="2000" b="1" dirty="0">
                <a:solidFill>
                  <a:schemeClr val="bg1"/>
                </a:solidFill>
              </a:rPr>
              <a:t> What distinguishes human language from the way other animals communicate?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The fundamental unit of speech is the </a:t>
            </a:r>
            <a:r>
              <a:rPr lang="en-US" sz="2000" b="1" dirty="0">
                <a:solidFill>
                  <a:srgbClr val="FFFC23"/>
                </a:solidFill>
              </a:rPr>
              <a:t>Phoneme:</a:t>
            </a:r>
            <a:r>
              <a:rPr lang="en-US" sz="2000" b="1" dirty="0">
                <a:solidFill>
                  <a:schemeClr val="bg1"/>
                </a:solidFill>
              </a:rPr>
              <a:t> A sound difference that affects the meaning of an utterance.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Consider the “n” in the word pronounced “wi</a:t>
            </a:r>
            <a:r>
              <a:rPr lang="en-US" sz="2000" b="1" u="sng" dirty="0">
                <a:solidFill>
                  <a:schemeClr val="bg1"/>
                </a:solidFill>
              </a:rPr>
              <a:t>n</a:t>
            </a:r>
            <a:r>
              <a:rPr lang="en-US" sz="2000" b="1" dirty="0">
                <a:solidFill>
                  <a:schemeClr val="bg1"/>
                </a:solidFill>
              </a:rPr>
              <a:t>”, versus the word pronounced “</a:t>
            </a:r>
            <a:r>
              <a:rPr lang="en-US" sz="2000" b="1" dirty="0" err="1">
                <a:solidFill>
                  <a:schemeClr val="bg1"/>
                </a:solidFill>
              </a:rPr>
              <a:t>wi</a:t>
            </a:r>
            <a:r>
              <a:rPr lang="en-US" sz="2000" b="1" u="sng" dirty="0" err="1">
                <a:solidFill>
                  <a:schemeClr val="bg1"/>
                </a:solidFill>
              </a:rPr>
              <a:t>nnnnn</a:t>
            </a:r>
            <a:r>
              <a:rPr lang="en-US" sz="2000" b="1" dirty="0">
                <a:solidFill>
                  <a:schemeClr val="bg1"/>
                </a:solidFill>
              </a:rPr>
              <a:t>”. 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Although you can hear the difference, the extended “n” sound does not change the meaning. So the extended “n” sound is NOT a phonemic difference. 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By contrast, the difference between “win” and “wind” is a phonemic difference, since the meaning of those two utterances is different. 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Native English speakers typically produce 12 phonemes per second, and can comprehend up to 50 phonemes per second.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6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000" b="1">
                <a:solidFill>
                  <a:srgbClr val="FFFC23"/>
                </a:solidFill>
              </a:rPr>
              <a:t>Language-Based Learning Impairment (LLI)</a:t>
            </a:r>
            <a:r>
              <a:rPr lang="en-US" sz="2000" b="1">
                <a:solidFill>
                  <a:schemeClr val="bg1"/>
                </a:solidFill>
              </a:rPr>
              <a:t> - A limitation in language skills that arises from the inability to discriminate transient acoustic features associated with speech sounds.</a:t>
            </a:r>
          </a:p>
          <a:p>
            <a:pPr marL="609600" indent="-609600">
              <a:lnSpc>
                <a:spcPct val="9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</a:rPr>
              <a:t>LLI affects about 5% of children, most of whom have perfectly normal audibility functions (AF).</a:t>
            </a:r>
          </a:p>
          <a:p>
            <a:pPr marL="609600" indent="-609600">
              <a:lnSpc>
                <a:spcPct val="9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</a:rPr>
              <a:t>These children ‘can hear, but cannot understand’ speech as well as other children.</a:t>
            </a:r>
          </a:p>
          <a:p>
            <a:pPr marL="609600" indent="-609600">
              <a:lnSpc>
                <a:spcPct val="9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</a:rPr>
              <a:t>The auditory systems of children with LLI have lower-than-normal (more coarse) temporal resolution. </a:t>
            </a:r>
          </a:p>
          <a:p>
            <a:pPr marL="609600" indent="-609600">
              <a:lnSpc>
                <a:spcPct val="9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</a:rPr>
              <a:t>In LLI, events that are physically distinct and discriminable to most children become blended together in time.</a:t>
            </a:r>
          </a:p>
          <a:p>
            <a:pPr marL="609600" indent="-609600">
              <a:lnSpc>
                <a:spcPct val="90000"/>
              </a:lnSpc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4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382000" cy="52578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400" b="1" dirty="0">
                <a:solidFill>
                  <a:schemeClr val="bg1"/>
                </a:solidFill>
              </a:rPr>
              <a:t>Unlike pure tones, a phoneme comprises many different frequencies.</a:t>
            </a:r>
          </a:p>
          <a:p>
            <a:pPr marL="609600" indent="-609600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400" b="1" dirty="0">
                <a:solidFill>
                  <a:schemeClr val="bg1"/>
                </a:solidFill>
              </a:rPr>
              <a:t>Phonemes, and all other sounds, can be characterized by a </a:t>
            </a:r>
            <a:r>
              <a:rPr lang="en-US" sz="2400" b="1" dirty="0">
                <a:solidFill>
                  <a:srgbClr val="FFFC23"/>
                </a:solidFill>
              </a:rPr>
              <a:t>Spectrogram:</a:t>
            </a:r>
            <a:r>
              <a:rPr lang="en-US" sz="2400" b="1" dirty="0">
                <a:solidFill>
                  <a:schemeClr val="bg1"/>
                </a:solidFill>
              </a:rPr>
              <a:t> A plot showing how much acoustic energy is present at each frequency across time. </a:t>
            </a:r>
          </a:p>
          <a:p>
            <a:pPr marL="609600" indent="-609600">
              <a:lnSpc>
                <a:spcPct val="80000"/>
              </a:lnSpc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Let’s </a:t>
            </a:r>
            <a:r>
              <a:rPr lang="en-US" sz="2400" b="1" dirty="0">
                <a:solidFill>
                  <a:schemeClr val="bg1"/>
                </a:solidFill>
              </a:rPr>
              <a:t>see the spectrogram associated with the spoken word “spike”…</a:t>
            </a:r>
          </a:p>
          <a:p>
            <a:pPr marL="609600" indent="-609600">
              <a:lnSpc>
                <a:spcPct val="8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</a:pPr>
            <a:endParaRPr lang="en-US" sz="1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</a:pPr>
            <a:endParaRPr lang="en-US" sz="1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</a:pPr>
            <a:endParaRPr lang="en-US" sz="1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43139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431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219200"/>
            <a:ext cx="4648200" cy="3240088"/>
          </a:xfrm>
          <a:prstGeom prst="rect">
            <a:avLst/>
          </a:prstGeom>
          <a:noFill/>
        </p:spPr>
      </p:pic>
      <p:sp>
        <p:nvSpPr>
          <p:cNvPr id="1243141" name="Rectangle 5"/>
          <p:cNvSpPr>
            <a:spLocks noChangeArrowheads="1"/>
          </p:cNvSpPr>
          <p:nvPr/>
        </p:nvSpPr>
        <p:spPr bwMode="auto">
          <a:xfrm>
            <a:off x="381000" y="4572000"/>
            <a:ext cx="854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The degree of darkness is proportional to the amount of energy. </a:t>
            </a:r>
          </a:p>
        </p:txBody>
      </p:sp>
      <p:sp>
        <p:nvSpPr>
          <p:cNvPr id="1243142" name="Rectangle 6"/>
          <p:cNvSpPr>
            <a:spLocks noChangeArrowheads="1"/>
          </p:cNvSpPr>
          <p:nvPr/>
        </p:nvSpPr>
        <p:spPr bwMode="auto">
          <a:xfrm>
            <a:off x="357188" y="5181600"/>
            <a:ext cx="8197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In colored spectrograms, red=high energy: blue = low energy.</a:t>
            </a:r>
          </a:p>
        </p:txBody>
      </p:sp>
      <p:sp>
        <p:nvSpPr>
          <p:cNvPr id="1243143" name="Rectangle 7"/>
          <p:cNvSpPr>
            <a:spLocks noChangeArrowheads="1"/>
          </p:cNvSpPr>
          <p:nvPr/>
        </p:nvSpPr>
        <p:spPr bwMode="auto">
          <a:xfrm>
            <a:off x="533400" y="5867400"/>
            <a:ext cx="791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The same red/blue convention is used in MRI &amp; PET scans.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47235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472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95400"/>
            <a:ext cx="4648200" cy="3182938"/>
          </a:xfrm>
          <a:prstGeom prst="rect">
            <a:avLst/>
          </a:prstGeom>
          <a:noFill/>
        </p:spPr>
      </p:pic>
      <p:sp>
        <p:nvSpPr>
          <p:cNvPr id="1247237" name="Rectangle 5"/>
          <p:cNvSpPr>
            <a:spLocks noChangeArrowheads="1"/>
          </p:cNvSpPr>
          <p:nvPr/>
        </p:nvSpPr>
        <p:spPr bwMode="auto">
          <a:xfrm>
            <a:off x="1447800" y="4724400"/>
            <a:ext cx="62611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Which word is most emphasized here?</a:t>
            </a:r>
          </a:p>
          <a:p>
            <a:pPr algn="ctr"/>
            <a:endParaRPr lang="en-US" sz="2400">
              <a:solidFill>
                <a:srgbClr val="FFFC23"/>
              </a:solidFill>
            </a:endParaRPr>
          </a:p>
          <a:p>
            <a:pPr algn="ctr"/>
            <a:r>
              <a:rPr lang="en-US" sz="2400">
                <a:solidFill>
                  <a:srgbClr val="FFFC23"/>
                </a:solidFill>
              </a:rPr>
              <a:t>Note: In everyday life, shifts in acoustic energy</a:t>
            </a:r>
          </a:p>
          <a:p>
            <a:pPr algn="ctr"/>
            <a:r>
              <a:rPr lang="en-US" sz="2400">
                <a:solidFill>
                  <a:srgbClr val="FFFC23"/>
                </a:solidFill>
              </a:rPr>
              <a:t>affect the connotation of the sentence!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5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>
                <a:solidFill>
                  <a:schemeClr val="bg1"/>
                </a:solidFill>
              </a:rPr>
              <a:t>There is a correspondence between the ordinate of the spectrogram (which indicates frequency), and the activity of the basilar membrane (which performs a frequency analysis on incoming sounds)…</a:t>
            </a:r>
            <a:endParaRPr lang="en-US" sz="16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51331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513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143000"/>
            <a:ext cx="7019925" cy="4894263"/>
          </a:xfrm>
          <a:prstGeom prst="rect">
            <a:avLst/>
          </a:prstGeom>
          <a:noFill/>
        </p:spPr>
      </p:pic>
      <p:sp>
        <p:nvSpPr>
          <p:cNvPr id="1251333" name="Rectangle 5"/>
          <p:cNvSpPr>
            <a:spLocks noChangeArrowheads="1"/>
          </p:cNvSpPr>
          <p:nvPr/>
        </p:nvSpPr>
        <p:spPr bwMode="auto">
          <a:xfrm>
            <a:off x="531813" y="6248400"/>
            <a:ext cx="7839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Which end of the ordinate is “apical” and which is “base”?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5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800" b="1" dirty="0">
                <a:solidFill>
                  <a:schemeClr val="bg1"/>
                </a:solidFill>
              </a:rPr>
              <a:t>Although the spectral content (i.e., the </a:t>
            </a:r>
            <a:r>
              <a:rPr lang="en-US" sz="2800" b="1" dirty="0" smtClean="0">
                <a:solidFill>
                  <a:schemeClr val="bg1"/>
                </a:solidFill>
              </a:rPr>
              <a:t>amplitude at each frequency range) provides </a:t>
            </a:r>
            <a:r>
              <a:rPr lang="en-US" sz="2800" b="1" dirty="0">
                <a:solidFill>
                  <a:schemeClr val="bg1"/>
                </a:solidFill>
              </a:rPr>
              <a:t>cues about speech sounds, a difference in spectral content does not necessarily generate a difference in the perceived speech sound.</a:t>
            </a:r>
          </a:p>
          <a:p>
            <a:pPr marL="609600" indent="-609600">
              <a:lnSpc>
                <a:spcPct val="90000"/>
              </a:lnSpc>
            </a:pPr>
            <a:endParaRPr lang="en-US" sz="2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800" b="1" dirty="0">
                <a:solidFill>
                  <a:srgbClr val="FFFC23"/>
                </a:solidFill>
              </a:rPr>
              <a:t>That is, a given speech sound can have more than one “image” in spectrograms.</a:t>
            </a:r>
          </a:p>
          <a:p>
            <a:pPr marL="609600" indent="-609600">
              <a:lnSpc>
                <a:spcPct val="90000"/>
              </a:lnSpc>
            </a:pPr>
            <a:endParaRPr lang="en-US" sz="2800" b="1" dirty="0">
              <a:solidFill>
                <a:srgbClr val="FFFC23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800" b="1" dirty="0">
                <a:solidFill>
                  <a:schemeClr val="bg1"/>
                </a:solidFill>
              </a:rPr>
              <a:t>For example, the spectrogram reveals that the /d/ sound rises in the syllable /di/, but falls in syllable /du/…</a:t>
            </a:r>
          </a:p>
          <a:p>
            <a:pPr marL="609600" indent="-609600">
              <a:lnSpc>
                <a:spcPct val="90000"/>
              </a:lnSpc>
            </a:pPr>
            <a:endParaRPr lang="en-US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Speech Perception</a:t>
            </a:r>
          </a:p>
        </p:txBody>
      </p:sp>
      <p:sp>
        <p:nvSpPr>
          <p:cNvPr id="1253379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45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  <a:p>
            <a:pPr marL="457200" indent="-457200" algn="ctr"/>
            <a:endParaRPr lang="en-US" sz="2400"/>
          </a:p>
        </p:txBody>
      </p:sp>
      <p:pic>
        <p:nvPicPr>
          <p:cNvPr id="12533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905000"/>
            <a:ext cx="5164138" cy="3541713"/>
          </a:xfrm>
          <a:prstGeom prst="rect">
            <a:avLst/>
          </a:prstGeom>
          <a:noFill/>
        </p:spPr>
      </p:pic>
      <p:sp>
        <p:nvSpPr>
          <p:cNvPr id="1253381" name="Rectangle 5"/>
          <p:cNvSpPr>
            <a:spLocks noChangeArrowheads="1"/>
          </p:cNvSpPr>
          <p:nvPr/>
        </p:nvSpPr>
        <p:spPr bwMode="auto">
          <a:xfrm>
            <a:off x="879475" y="6248400"/>
            <a:ext cx="719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FFFC23"/>
                </a:solidFill>
              </a:rPr>
              <a:t>The /d/ can rise or fall, depending on the vowel sound.</a:t>
            </a:r>
          </a:p>
        </p:txBody>
      </p:sp>
      <p:sp>
        <p:nvSpPr>
          <p:cNvPr id="1253382" name="Line 6"/>
          <p:cNvSpPr>
            <a:spLocks noChangeShapeType="1"/>
          </p:cNvSpPr>
          <p:nvPr/>
        </p:nvSpPr>
        <p:spPr bwMode="auto">
          <a:xfrm flipV="1">
            <a:off x="2667000" y="2819400"/>
            <a:ext cx="685800" cy="3505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3383" name="Line 7"/>
          <p:cNvSpPr>
            <a:spLocks noChangeShapeType="1"/>
          </p:cNvSpPr>
          <p:nvPr/>
        </p:nvSpPr>
        <p:spPr bwMode="auto">
          <a:xfrm flipV="1">
            <a:off x="3657600" y="3962400"/>
            <a:ext cx="1752600" cy="2362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6527</TotalTime>
  <Words>712</Words>
  <Application>Microsoft Office PowerPoint</Application>
  <PresentationFormat>On-screen Show (4:3)</PresentationFormat>
  <Paragraphs>140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Times</vt:lpstr>
      <vt:lpstr>Blank</vt:lpstr>
      <vt:lpstr>PowerPoint Presentation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  <vt:lpstr>Speech Perception</vt:lpstr>
    </vt:vector>
  </TitlesOfParts>
  <Company>Computing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name Denison</dc:creator>
  <cp:lastModifiedBy>Windows User</cp:lastModifiedBy>
  <cp:revision>849</cp:revision>
  <cp:lastPrinted>2003-03-23T22:43:28Z</cp:lastPrinted>
  <dcterms:created xsi:type="dcterms:W3CDTF">2001-08-20T15:14:19Z</dcterms:created>
  <dcterms:modified xsi:type="dcterms:W3CDTF">2015-11-13T01:00:45Z</dcterms:modified>
</cp:coreProperties>
</file>